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58"/>
  </p:notesMasterIdLst>
  <p:sldIdLst>
    <p:sldId id="342" r:id="rId2"/>
    <p:sldId id="340" r:id="rId3"/>
    <p:sldId id="317" r:id="rId4"/>
    <p:sldId id="338" r:id="rId5"/>
    <p:sldId id="318" r:id="rId6"/>
    <p:sldId id="319" r:id="rId7"/>
    <p:sldId id="339" r:id="rId8"/>
    <p:sldId id="320" r:id="rId9"/>
    <p:sldId id="321" r:id="rId10"/>
    <p:sldId id="322" r:id="rId11"/>
    <p:sldId id="323" r:id="rId12"/>
    <p:sldId id="324" r:id="rId13"/>
    <p:sldId id="326" r:id="rId14"/>
    <p:sldId id="341" r:id="rId15"/>
    <p:sldId id="325" r:id="rId16"/>
    <p:sldId id="327" r:id="rId17"/>
    <p:sldId id="334" r:id="rId18"/>
    <p:sldId id="331" r:id="rId19"/>
    <p:sldId id="268" r:id="rId20"/>
    <p:sldId id="272" r:id="rId21"/>
    <p:sldId id="305" r:id="rId22"/>
    <p:sldId id="300" r:id="rId23"/>
    <p:sldId id="271" r:id="rId24"/>
    <p:sldId id="306" r:id="rId25"/>
    <p:sldId id="274" r:id="rId26"/>
    <p:sldId id="315" r:id="rId27"/>
    <p:sldId id="316" r:id="rId28"/>
    <p:sldId id="276" r:id="rId29"/>
    <p:sldId id="313" r:id="rId30"/>
    <p:sldId id="275" r:id="rId31"/>
    <p:sldId id="279" r:id="rId32"/>
    <p:sldId id="332" r:id="rId33"/>
    <p:sldId id="335" r:id="rId34"/>
    <p:sldId id="280" r:id="rId35"/>
    <p:sldId id="281" r:id="rId36"/>
    <p:sldId id="333" r:id="rId37"/>
    <p:sldId id="337" r:id="rId38"/>
    <p:sldId id="282" r:id="rId39"/>
    <p:sldId id="283" r:id="rId40"/>
    <p:sldId id="284" r:id="rId41"/>
    <p:sldId id="285" r:id="rId42"/>
    <p:sldId id="286" r:id="rId43"/>
    <p:sldId id="287" r:id="rId44"/>
    <p:sldId id="302" r:id="rId45"/>
    <p:sldId id="288" r:id="rId46"/>
    <p:sldId id="289" r:id="rId47"/>
    <p:sldId id="303" r:id="rId48"/>
    <p:sldId id="290" r:id="rId49"/>
    <p:sldId id="291" r:id="rId50"/>
    <p:sldId id="292" r:id="rId51"/>
    <p:sldId id="293" r:id="rId52"/>
    <p:sldId id="294" r:id="rId53"/>
    <p:sldId id="328" r:id="rId54"/>
    <p:sldId id="295" r:id="rId55"/>
    <p:sldId id="266" r:id="rId56"/>
    <p:sldId id="34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435" autoAdjust="0"/>
  </p:normalViewPr>
  <p:slideViewPr>
    <p:cSldViewPr snapToGrid="0" snapToObjects="1">
      <p:cViewPr varScale="1">
        <p:scale>
          <a:sx n="72" d="100"/>
          <a:sy n="72" d="100"/>
        </p:scale>
        <p:origin x="127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F24F-C810-304C-87FE-1A9F01B3BBD3}" type="datetimeFigureOut">
              <a:rPr lang="pl-PL" smtClean="0"/>
              <a:t>2022-10-18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BFE7-02B7-7F48-A997-8D74A59333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02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469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Inne </a:t>
            </a:r>
            <a:r>
              <a:rPr lang="mr-IN" dirty="0"/>
              <a:t>–</a:t>
            </a:r>
            <a:r>
              <a:rPr lang="pl-PL" dirty="0"/>
              <a:t> przykład spotkań WOŚP w Ełku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639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949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Chcecie zbadać,</a:t>
            </a:r>
            <a:r>
              <a:rPr lang="pl-PL" baseline="0" dirty="0"/>
              <a:t> przy niewielkim budżecie:</a:t>
            </a:r>
            <a:endParaRPr lang="pl-PL" dirty="0"/>
          </a:p>
          <a:p>
            <a:pPr marL="228600" indent="-228600">
              <a:buAutoNum type="alphaLcParenR"/>
            </a:pPr>
            <a:r>
              <a:rPr lang="pl-PL" dirty="0"/>
              <a:t>Potrzeby młodzieży naszej</a:t>
            </a:r>
            <a:r>
              <a:rPr lang="pl-PL" baseline="0" dirty="0"/>
              <a:t> miejscowości</a:t>
            </a:r>
          </a:p>
          <a:p>
            <a:pPr marL="228600" indent="-228600">
              <a:buAutoNum type="alphaLcParenR"/>
            </a:pPr>
            <a:r>
              <a:rPr lang="pl-PL" baseline="0" dirty="0"/>
              <a:t>Potrzeby mieszkańców</a:t>
            </a:r>
          </a:p>
          <a:p>
            <a:pPr marL="228600" indent="-228600">
              <a:buAutoNum type="alphaLcParenR"/>
            </a:pPr>
            <a:r>
              <a:rPr lang="pl-PL" baseline="0" dirty="0"/>
              <a:t>Potrzeby seniorów</a:t>
            </a:r>
          </a:p>
          <a:p>
            <a:pPr marL="228600" indent="-228600">
              <a:buAutoNum type="alphaLcParenR"/>
            </a:pPr>
            <a:r>
              <a:rPr lang="pl-PL" baseline="0" dirty="0"/>
              <a:t>Poznać środowisko, aby wspólnie przygotować projekt dla młodzieży</a:t>
            </a:r>
          </a:p>
          <a:p>
            <a:pPr marL="228600" indent="-228600">
              <a:buAutoNum type="alphaLcParenR"/>
            </a:pPr>
            <a:r>
              <a:rPr lang="pl-PL" baseline="0" dirty="0"/>
              <a:t>Poznać środowisko, aby wspólnie przygotować projekt dla seniorów</a:t>
            </a:r>
          </a:p>
          <a:p>
            <a:pPr marL="228600" indent="-228600">
              <a:buAutoNum type="alphaLcParenR"/>
            </a:pPr>
            <a:r>
              <a:rPr lang="pl-PL" baseline="0" dirty="0"/>
              <a:t>Poznać środowisko, aby wspólnie przygotować projekt dla mieszkańców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38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539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3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2584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72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Karteczki</a:t>
            </a:r>
            <a:r>
              <a:rPr lang="pl-PL" baseline="0" dirty="0"/>
              <a:t> w ruch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15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86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Akademia wypracowała model, wspólnie z IS UW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38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307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Gdyby nie było smogu, przemocy w szkole, ksenofobii</a:t>
            </a:r>
            <a:r>
              <a:rPr lang="pl-PL" baseline="0" dirty="0"/>
              <a:t> i nietolerancji?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545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tym praca w grupach i podsumowanie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261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Krok</a:t>
            </a:r>
            <a:r>
              <a:rPr lang="pl-PL" baseline="0" dirty="0"/>
              <a:t> 2 – mapowanie potencjalnych partnerów. Poszukać partnerów z każdego sektora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956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podsumowanie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976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50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Słowo o programie</a:t>
            </a:r>
            <a:r>
              <a:rPr lang="pl-PL" baseline="0" dirty="0"/>
              <a:t>, historii i efektach. Czy jest oferta dla </a:t>
            </a:r>
            <a:r>
              <a:rPr lang="pl-PL" baseline="0" dirty="0" err="1"/>
              <a:t>PrO</a:t>
            </a:r>
            <a:r>
              <a:rPr lang="pl-PL" baseline="0" dirty="0"/>
              <a:t>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283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Poznajmy</a:t>
            </a:r>
            <a:r>
              <a:rPr lang="pl-PL" baseline="0" dirty="0"/>
              <a:t> się </a:t>
            </a:r>
            <a:r>
              <a:rPr lang="mr-IN" baseline="0" dirty="0"/>
              <a:t>–</a:t>
            </a:r>
            <a:r>
              <a:rPr lang="pl-PL" baseline="0" dirty="0"/>
              <a:t> skąd jesteśmy, czy współpracujemy z partnerami, akcyjnie czy regularnie? Jaki wymiar </a:t>
            </a:r>
            <a:r>
              <a:rPr lang="pl-PL" baseline="0" dirty="0" err="1"/>
              <a:t>wspólpraca</a:t>
            </a:r>
            <a:r>
              <a:rPr lang="pl-PL" baseline="0" dirty="0"/>
              <a:t>: finansowy, inny?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077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Skąd czerpać informacje,</a:t>
            </a:r>
            <a:r>
              <a:rPr lang="pl-PL" baseline="0" dirty="0"/>
              <a:t> wiedzę o naszych zasobach, potrzebach? JAK PRZEPROWADZIĆ DIAGNOZĘ? Można samemu, a można też z ludźmi!</a:t>
            </a:r>
            <a:endParaRPr lang="pl-PL" dirty="0"/>
          </a:p>
          <a:p>
            <a:r>
              <a:rPr lang="pl-PL" dirty="0"/>
              <a:t> Burza</a:t>
            </a:r>
            <a:r>
              <a:rPr lang="pl-PL" baseline="0" dirty="0"/>
              <a:t> mózgów: ankiety, wywiady, </a:t>
            </a:r>
            <a:r>
              <a:rPr lang="pl-PL" baseline="0" dirty="0" err="1"/>
              <a:t>focusy</a:t>
            </a:r>
            <a:r>
              <a:rPr lang="mr-IN" baseline="0" dirty="0"/>
              <a:t>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23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Jakie są narzędzia?</a:t>
            </a:r>
            <a:r>
              <a:rPr lang="pl-PL" baseline="0" dirty="0"/>
              <a:t> Co ważne lista nie jest zamknięta!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11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Jakie są narzędzia?</a:t>
            </a:r>
            <a:r>
              <a:rPr lang="pl-PL" baseline="0" dirty="0"/>
              <a:t> Co ważne lista nie jest zamknięta!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3114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Stoliki</a:t>
            </a:r>
            <a:r>
              <a:rPr lang="pl-PL" baseline="0" dirty="0"/>
              <a:t> tematyczne z moderatorem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888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Prosta, atrakcyjna, niskonakładowa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Sprawdza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w: zbieraniu opinii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odbiorców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 ofercie, o przestrzeni, o danym wydarzeniu), informacji o odbiorcach, nowych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pomysłów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(np.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zajęcia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sposób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zagospodarowania przestrzeni etc.)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Najlepiej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sprawdzaja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pytania otwarte,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zaczynające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̨ od "Jak...", "Jakie..." "Jaki...", "Gdzie...", "Co..." (a nie "Czy..." albo "Dlaczego...")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4BFE7-02B7-7F48-A997-8D74A593337A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263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712C-51E3-4A08-ABB7-1B5D30BADDDB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7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6669-174A-4BF2-A7B7-3679C89022C8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FFF6-0495-4335-8093-6239EF9DC36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8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pl-PL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3E5BFF5-62B2-41C0-A86F-E74C65DA27F2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pl-PL"/>
              <a:t>Przeciągnij obraz na symbol zastępczy lub kliknij ikonę, aby go dodać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211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77F6-3A62-4B99-8CD7-792E241FBF43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F8D1-560E-46D9-B3C2-18445805D16B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4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7079-E61A-4D9B-9072-0DA0DBB8670D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377C-56FD-4793-B3AB-9A1CB9768BB4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AFEC-BABD-4B4D-9316-45D9B2C8BCBA}" type="datetime1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03AF-EDD5-47F2-BAFB-4779F22C6A0A}" type="datetime1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30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5CD9CCB-140F-49B3-AA81-4FF3DC6B0604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2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768F-906A-4080-B86C-843C97E3FE6C}" type="datetime1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0003AF-EDD5-47F2-BAFB-4779F22C6A0A}" type="datetime1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41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ledialogu.org.pl/wp-content/uploads/2016/04/Przepis-na-diagnoze.pdf" TargetMode="External"/><Relationship Id="rId2" Type="http://schemas.openxmlformats.org/officeDocument/2006/relationships/hyperlink" Target="http://jarocin21.pl/kongres/quo_vadi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feDv5w61Sws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wonao1@gmail.com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kalnepartnerstwa.org.p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wiatrakimazur.org.pl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035" y="2959838"/>
            <a:ext cx="7729871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637952" y="6356350"/>
            <a:ext cx="8272131" cy="365125"/>
          </a:xfrm>
        </p:spPr>
        <p:txBody>
          <a:bodyPr/>
          <a:lstStyle/>
          <a:p>
            <a:r>
              <a:rPr lang="pl-PL" dirty="0" smtClean="0"/>
              <a:t>Projekt realizowany z dotacji programu Aktywni Obywatele - Fundusz Krajowy, finansowanego z Funduszy EOG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7" y="1740855"/>
            <a:ext cx="7344102" cy="41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9001" y="1888772"/>
            <a:ext cx="6508377" cy="85948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Kawiarenka obywatelska</a:t>
            </a:r>
          </a:p>
        </p:txBody>
      </p:sp>
      <p:pic>
        <p:nvPicPr>
          <p:cNvPr id="1026" name="Picture 2" descr="http://www.owop.org.pl/images/gallery/photo/f8fcf6331054978ff88e51a4a475a1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085" y="2889486"/>
            <a:ext cx="4959398" cy="328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7320" y="2838894"/>
            <a:ext cx="3719382" cy="194473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Pytania wiszące na sznurku</a:t>
            </a:r>
          </a:p>
        </p:txBody>
      </p:sp>
      <p:pic>
        <p:nvPicPr>
          <p:cNvPr id="4" name="Symbol zastępczy zawartości 3" descr="Zrzut ekranu 2018-11-22 o 09.57.46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02" y="1934558"/>
            <a:ext cx="4280235" cy="4022725"/>
          </a:xfr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57125" y="1462820"/>
            <a:ext cx="3327991" cy="1089157"/>
          </a:xfrm>
        </p:spPr>
        <p:txBody>
          <a:bodyPr>
            <a:normAutofit/>
          </a:bodyPr>
          <a:lstStyle/>
          <a:p>
            <a:r>
              <a:rPr lang="pl-PL" sz="43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Ściana opinii</a:t>
            </a:r>
          </a:p>
        </p:txBody>
      </p:sp>
      <p:pic>
        <p:nvPicPr>
          <p:cNvPr id="5" name="Symbol zastępczy zawartości 4" descr="Zrzut ekranu 2018-11-22 o 09.59.03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36" y="2569514"/>
            <a:ext cx="6511171" cy="3671614"/>
          </a:xfr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6" name="Obraz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6881" y="3683807"/>
            <a:ext cx="7095806" cy="59871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Gdzie szukać inspiracji?</a:t>
            </a:r>
            <a:b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</a:br>
            <a:r>
              <a:rPr lang="pl-PL" dirty="0">
                <a:solidFill>
                  <a:schemeClr val="tx2"/>
                </a:solidFill>
                <a:latin typeface="Candara" panose="020E0502030303020204" pitchFamily="34" charset="0"/>
              </a:rPr>
              <a:t>	</a:t>
            </a:r>
            <a:endParaRPr lang="pl-PL" sz="1800" b="1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9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7" y="1253443"/>
            <a:ext cx="8540065" cy="48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4670" y="2356563"/>
            <a:ext cx="8537944" cy="215197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Jakie narzędzia wykorzystujecie, aby zdobyć informacje o potrzebach społeczności lub zasobach środowiska?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5477532" y="4726143"/>
            <a:ext cx="7524321" cy="2140721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Lucida Grande CE"/>
                <a:cs typeface="Lucida Grande CE"/>
              </a:rPr>
              <a:t>porozmawiajmy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815151"/>
            <a:ext cx="6508377" cy="909446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Dobre rady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2979601"/>
            <a:ext cx="8244295" cy="39163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Lucida Grande CE"/>
                <a:cs typeface="Lucida Grande CE"/>
              </a:rPr>
              <a:t> </a:t>
            </a: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Diagnoza </a:t>
            </a: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to nie praca dla 1 osoby! Zbuduj </a:t>
            </a: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zespół.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Dociekaj</a:t>
            </a: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, dopytuj </a:t>
            </a:r>
            <a:r>
              <a:rPr lang="mr-IN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–</a:t>
            </a: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pod ogólnymi hasłami mogą kryć się ciekawe wnioski!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Stosuj </a:t>
            </a: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różnorodne narzędzia, dopasuj je do </a:t>
            </a: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grupy.</a:t>
            </a:r>
            <a:endParaRPr lang="pl-PL" sz="24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Czerp </a:t>
            </a: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 tego przyjemność </a:t>
            </a:r>
            <a:r>
              <a:rPr lang="mr-IN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–</a:t>
            </a: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nie warto być siłaczką!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Zadbaj o </a:t>
            </a:r>
            <a:r>
              <a:rPr lang="pl-PL" sz="24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atmosferę.</a:t>
            </a:r>
            <a:endParaRPr lang="pl-PL" sz="24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773522"/>
            <a:ext cx="6508377" cy="1143000"/>
          </a:xfrm>
        </p:spPr>
        <p:txBody>
          <a:bodyPr/>
          <a:lstStyle/>
          <a:p>
            <a:r>
              <a:rPr lang="pl-PL" dirty="0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</a:rPr>
              <a:t>Przydatne linki: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3198628"/>
            <a:ext cx="7537653" cy="3916363"/>
          </a:xfrm>
        </p:spPr>
        <p:txBody>
          <a:bodyPr/>
          <a:lstStyle/>
          <a:p>
            <a:r>
              <a:rPr lang="pl-PL" dirty="0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  <a:hlinkClick r:id="rId2"/>
              </a:rPr>
              <a:t>http://jarocin21.pl/kongres/quo_vadis.pdf</a:t>
            </a:r>
            <a:r>
              <a:rPr lang="pl-PL" dirty="0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</a:rPr>
              <a:t> - Quo </a:t>
            </a:r>
            <a:r>
              <a:rPr lang="pl-PL" dirty="0" err="1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</a:rPr>
              <a:t>vadis</a:t>
            </a:r>
            <a:r>
              <a:rPr lang="pl-PL" dirty="0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</a:rPr>
              <a:t>? O partycypacyjnej diagnozie lokalnej</a:t>
            </a:r>
          </a:p>
          <a:p>
            <a:r>
              <a:rPr lang="pl-PL" dirty="0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https://poledialogu.org.pl/wp-content/uploads/2016/04/Przepis-na-diagnoze.pdf</a:t>
            </a:r>
            <a:r>
              <a:rPr lang="pl-PL" dirty="0">
                <a:latin typeface="Yu Gothic" panose="020B0400000000000000" pitchFamily="34" charset="-128"/>
                <a:ea typeface="Yu Gothic" panose="020B0400000000000000" pitchFamily="34" charset="-128"/>
                <a:cs typeface="Lucida Grande CE"/>
              </a:rPr>
              <a:t> - Przepis na diagnozę</a:t>
            </a:r>
          </a:p>
          <a:p>
            <a:pPr marL="0" indent="0">
              <a:buNone/>
            </a:pP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6" name="Obraz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199" y="1510367"/>
            <a:ext cx="8941982" cy="1143000"/>
          </a:xfrm>
        </p:spPr>
        <p:txBody>
          <a:bodyPr>
            <a:normAutofit/>
          </a:bodyPr>
          <a:lstStyle/>
          <a:p>
            <a:r>
              <a:rPr lang="pl-PL" sz="39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Co wykorzystywaliśmy budując wieżę?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09999" y="2961130"/>
            <a:ext cx="7326381" cy="3916363"/>
          </a:xfrm>
        </p:spPr>
        <p:txBody>
          <a:bodyPr/>
          <a:lstStyle/>
          <a:p>
            <a:r>
              <a:rPr lang="pl-PL" sz="2400" b="1" dirty="0">
                <a:latin typeface="Lucida Grande CE"/>
                <a:cs typeface="Lucida Grande CE"/>
              </a:rPr>
              <a:t>WIEDZĘ</a:t>
            </a:r>
            <a:r>
              <a:rPr lang="pl-PL" sz="2400" dirty="0">
                <a:latin typeface="Lucida Grande CE"/>
                <a:cs typeface="Lucida Grande CE"/>
              </a:rPr>
              <a:t> </a:t>
            </a:r>
            <a:r>
              <a:rPr lang="mr-IN" dirty="0">
                <a:latin typeface="Lucida Grande CE"/>
                <a:cs typeface="Lucida Grande CE"/>
              </a:rPr>
              <a:t>–</a:t>
            </a:r>
            <a:r>
              <a:rPr lang="pl-PL" dirty="0">
                <a:latin typeface="Lucida Grande CE"/>
                <a:cs typeface="Lucida Grande CE"/>
              </a:rPr>
              <a:t> o tym ile mamy rąk? Co mamy zrobić?</a:t>
            </a:r>
          </a:p>
          <a:p>
            <a:r>
              <a:rPr lang="pl-PL" sz="2400" b="1" dirty="0">
                <a:latin typeface="Lucida Grande CE"/>
                <a:cs typeface="Lucida Grande CE"/>
              </a:rPr>
              <a:t>MOTYWACJĘ</a:t>
            </a:r>
            <a:r>
              <a:rPr lang="pl-PL" sz="2400" dirty="0">
                <a:latin typeface="Lucida Grande CE"/>
                <a:cs typeface="Lucida Grande CE"/>
              </a:rPr>
              <a:t> </a:t>
            </a:r>
            <a:r>
              <a:rPr lang="mr-IN" dirty="0">
                <a:latin typeface="Lucida Grande CE"/>
                <a:cs typeface="Lucida Grande CE"/>
              </a:rPr>
              <a:t>–</a:t>
            </a:r>
            <a:r>
              <a:rPr lang="pl-PL" dirty="0">
                <a:latin typeface="Lucida Grande CE"/>
                <a:cs typeface="Lucida Grande CE"/>
              </a:rPr>
              <a:t> jaki mamy cel? Co razem chcemy osiągnąć? Wiara, że się uda!</a:t>
            </a:r>
          </a:p>
          <a:p>
            <a:r>
              <a:rPr lang="pl-PL" sz="2400" b="1" dirty="0">
                <a:latin typeface="Lucida Grande CE"/>
                <a:cs typeface="Lucida Grande CE"/>
              </a:rPr>
              <a:t>WPŁYW</a:t>
            </a:r>
            <a:r>
              <a:rPr lang="pl-PL" sz="2400" dirty="0">
                <a:latin typeface="Lucida Grande CE"/>
                <a:cs typeface="Lucida Grande CE"/>
              </a:rPr>
              <a:t> </a:t>
            </a:r>
            <a:r>
              <a:rPr lang="mr-IN" dirty="0">
                <a:latin typeface="Lucida Grande CE"/>
                <a:cs typeface="Lucida Grande CE"/>
              </a:rPr>
              <a:t>–</a:t>
            </a:r>
            <a:r>
              <a:rPr lang="pl-PL" dirty="0">
                <a:latin typeface="Lucida Grande CE"/>
                <a:cs typeface="Lucida Grande CE"/>
              </a:rPr>
              <a:t> jak przekonać pozostałych do mojego/naszego sposobu budowania wieży?</a:t>
            </a:r>
          </a:p>
          <a:p>
            <a:r>
              <a:rPr lang="pl-PL" sz="2400" b="1" dirty="0">
                <a:latin typeface="Lucida Grande CE"/>
                <a:cs typeface="Lucida Grande CE"/>
              </a:rPr>
              <a:t>KOMUNIKACJĘ</a:t>
            </a:r>
            <a:r>
              <a:rPr lang="pl-PL" sz="2400" dirty="0">
                <a:latin typeface="Lucida Grande CE"/>
                <a:cs typeface="Lucida Grande CE"/>
              </a:rPr>
              <a:t> </a:t>
            </a:r>
            <a:r>
              <a:rPr lang="mr-IN" dirty="0">
                <a:latin typeface="Lucida Grande CE"/>
                <a:cs typeface="Lucida Grande CE"/>
              </a:rPr>
              <a:t>–</a:t>
            </a:r>
            <a:r>
              <a:rPr lang="pl-PL" dirty="0">
                <a:latin typeface="Lucida Grande CE"/>
                <a:cs typeface="Lucida Grande CE"/>
              </a:rPr>
              <a:t> trzeba się porozumieć, więc komunikacja to podstawa!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461" y="1190372"/>
            <a:ext cx="7543800" cy="1450757"/>
          </a:xfrm>
        </p:spPr>
        <p:txBody>
          <a:bodyPr/>
          <a:lstStyle/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Partnerstwo to…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461" y="2725985"/>
            <a:ext cx="8356601" cy="39163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Lucida Grande CE"/>
                <a:cs typeface="Lucida Grande CE"/>
              </a:rPr>
              <a:t>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współpraca </a:t>
            </a: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różnych osób i instytucji, która służy pełniejszemu zaspokajaniu potrzeb społeczności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lokalnej,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zdolność </a:t>
            </a: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tworzenia więzi i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współdziałania </a:t>
            </a: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 innymi, umiejętność pracy w grupie na rzecz osiągania wspólnych celów, umiejętność zespołowego wykonywania zadań i wspólnego rozwiązywania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problemów.</a:t>
            </a:r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pl-PL" sz="2800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6" name="Obraz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4035" y="2959838"/>
            <a:ext cx="7729871" cy="13995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Arial Black" panose="020B0A04020102020204" pitchFamily="34" charset="0"/>
              </a:rPr>
              <a:t>Szkolenie 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dirty="0" smtClean="0">
                <a:latin typeface="Arial Black" panose="020B0A04020102020204" pitchFamily="34" charset="0"/>
              </a:rPr>
              <a:t>„KGW – jak skutecznie działać?”</a:t>
            </a:r>
            <a:br>
              <a:rPr lang="pl-PL" dirty="0" smtClean="0">
                <a:latin typeface="Arial Black" panose="020B0A04020102020204" pitchFamily="34" charset="0"/>
              </a:rPr>
            </a:b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637952" y="6356350"/>
            <a:ext cx="8272131" cy="365125"/>
          </a:xfrm>
        </p:spPr>
        <p:txBody>
          <a:bodyPr/>
          <a:lstStyle/>
          <a:p>
            <a:r>
              <a:rPr lang="pl-PL" dirty="0" smtClean="0"/>
              <a:t>Projekt realizowany z dotacji programu Aktywni Obywatele - Fundusz Krajowy, finansowanego z Funduszy EOG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711303" y="4465674"/>
            <a:ext cx="528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Stawki 18-10-2022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301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1122722"/>
            <a:ext cx="7543800" cy="1450757"/>
          </a:xfrm>
        </p:spPr>
        <p:txBody>
          <a:bodyPr/>
          <a:lstStyle/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Partnerstwo to…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1289" y="2801551"/>
            <a:ext cx="7543801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współpraca</a:t>
            </a:r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wzajemność </a:t>
            </a:r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zaufanie</a:t>
            </a:r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wsparcie</a:t>
            </a:r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dobrowolność</a:t>
            </a: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endParaRPr lang="pl-PL" sz="2800" dirty="0" smtClean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r>
              <a:rPr lang="pl-PL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różnorodność</a:t>
            </a:r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 algn="just"/>
            <a:endParaRPr lang="pl-PL" sz="2800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27400" y="1511300"/>
            <a:ext cx="5458968" cy="126981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FF"/>
                </a:solidFill>
                <a:latin typeface="Lucida Grande CE"/>
                <a:cs typeface="Lucida Grande CE"/>
              </a:rPr>
              <a:t>Po co tworzyć partnerstwa?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5000" y="1937890"/>
            <a:ext cx="8305800" cy="123139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Jakie są </a:t>
            </a:r>
            <a:r>
              <a:rPr lang="pl-PL" sz="2800" b="1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powody do współpracy</a:t>
            </a:r>
            <a:r>
              <a:rPr lang="pl-PL" sz="2800" dirty="0" smtClean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?</a:t>
            </a:r>
          </a:p>
          <a:p>
            <a:r>
              <a:rPr lang="pl-PL" sz="2800" dirty="0" smtClean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</a:t>
            </a:r>
            <a:endParaRPr lang="pl-PL" sz="2800" dirty="0">
              <a:solidFill>
                <a:schemeClr val="tx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r>
              <a:rPr lang="pl-PL" sz="2800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Wypiszcie na karteczkach jakie są </a:t>
            </a:r>
            <a:r>
              <a:rPr lang="pl-PL" sz="2800" b="1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Wasze powody, </a:t>
            </a:r>
            <a:r>
              <a:rPr lang="pl-PL" sz="2800" b="1" dirty="0" smtClean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motywacje do działania </a:t>
            </a:r>
            <a:r>
              <a:rPr lang="pl-PL" sz="2800" b="1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 partnerstwie</a:t>
            </a:r>
            <a:endParaRPr lang="pl-PL" sz="2800" dirty="0">
              <a:solidFill>
                <a:schemeClr val="tx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254" y="1455259"/>
            <a:ext cx="8634299" cy="1181891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Dlaczego warto tworzyć partnerstwa?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3254" y="3044431"/>
            <a:ext cx="8793788" cy="42089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Dla lepszego, skuteczniejszego rozwiązania jakiegoś konkretnego </a:t>
            </a: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problemu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Aby </a:t>
            </a: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wzmocnić własną skuteczność działań poprzez wspólne </a:t>
            </a: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działanie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Aby </a:t>
            </a: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wyeliminować dublowanie </a:t>
            </a: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zadań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Aby </a:t>
            </a: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zdobyć większy </a:t>
            </a: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rozgłos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Aby </a:t>
            </a: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lepiej docierać do </a:t>
            </a: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odbiorców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Aby </a:t>
            </a: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mieć lepszy dostęp do ludzi, zasobów </a:t>
            </a:r>
            <a:r>
              <a:rPr lang="pl-PL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i </a:t>
            </a: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pieniędzy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6933" y="-384192"/>
            <a:ext cx="8003030" cy="4493313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Każdy partner wnosi do wspólnego działania swoją wiedzę, umiejętności, doświadczenia i punkt widzenia, a także swój kapitał społeczny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00400" y="1767754"/>
            <a:ext cx="5458968" cy="229851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FFFF"/>
                </a:solidFill>
                <a:latin typeface="Lucida Grande CE"/>
                <a:cs typeface="Lucida Grande CE"/>
              </a:rPr>
              <a:t>Jak zbudować trwałe </a:t>
            </a:r>
            <a:br>
              <a:rPr lang="pl-PL" b="1" dirty="0">
                <a:solidFill>
                  <a:srgbClr val="FFFFFF"/>
                </a:solidFill>
                <a:latin typeface="Lucida Grande CE"/>
                <a:cs typeface="Lucida Grande CE"/>
              </a:rPr>
            </a:br>
            <a:r>
              <a:rPr lang="pl-PL" b="1" dirty="0">
                <a:solidFill>
                  <a:srgbClr val="FFFFFF"/>
                </a:solidFill>
                <a:latin typeface="Lucida Grande CE"/>
                <a:cs typeface="Lucida Grande CE"/>
              </a:rPr>
              <a:t>partnerstwo?</a:t>
            </a:r>
            <a:endParaRPr lang="pl-PL" dirty="0">
              <a:solidFill>
                <a:srgbClr val="FFFFFF"/>
              </a:solidFill>
              <a:latin typeface="Lucida Grande CE"/>
              <a:cs typeface="Lucida Grande CE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1991" y="1637496"/>
            <a:ext cx="7410893" cy="17177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8000" b="1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PARTNERSTWO ZBUDOWANE W OPARCIU O DOBRO WSPÓLNE</a:t>
            </a:r>
          </a:p>
          <a:p>
            <a:pPr>
              <a:lnSpc>
                <a:spcPct val="170000"/>
              </a:lnSpc>
            </a:pPr>
            <a:endParaRPr lang="pl-PL" sz="3800" dirty="0">
              <a:solidFill>
                <a:schemeClr val="tx1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>
              <a:lnSpc>
                <a:spcPct val="170000"/>
              </a:lnSpc>
            </a:pPr>
            <a:r>
              <a:rPr lang="pl-PL" sz="6400" dirty="0">
                <a:solidFill>
                  <a:schemeClr val="tx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Na przykładzie programu Akademii Rozwoju Filantropii w Polsce „Lokalne Partnerstwa PAFW” i doświadczeń Ełckiego Lokalnego Partnerstwa </a:t>
            </a:r>
          </a:p>
          <a:p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158" y="1612309"/>
            <a:ext cx="7293936" cy="1143000"/>
          </a:xfrm>
        </p:spPr>
        <p:txBody>
          <a:bodyPr>
            <a:normAutofit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Czym jest dobro wspólne?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2961130"/>
            <a:ext cx="8343901" cy="3916363"/>
          </a:xfrm>
        </p:spPr>
        <p:txBody>
          <a:bodyPr>
            <a:noAutofit/>
          </a:bodyPr>
          <a:lstStyle/>
          <a:p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termin oznaczający wartość zbiorową osiąganą przez wspólnoty ludzkie w związku z rozwijaniem naturalnych możliwości ich członków, zaspokajaniem ich indywidualnych interesów lub respektowaniem posiadanych przez nich uprawnień jednostkowych przy jednoczesnej dbałości o zbliżanie całej wspólnoty ku właściwym jej celom (Encyklopedia PWN)</a:t>
            </a:r>
          </a:p>
          <a:p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to, co przynosi korzyści wszystkim lub większości członków społeczności (ARFP)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928" y="2787520"/>
            <a:ext cx="7855793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Metoda animacji społeczności na rzecz dobra wspólnego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3" name="PoleTekstowe 2"/>
          <p:cNvSpPr txBox="1"/>
          <p:nvPr/>
        </p:nvSpPr>
        <p:spPr>
          <a:xfrm>
            <a:off x="1310919" y="4540071"/>
            <a:ext cx="5873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hlinkClick r:id="rId2"/>
              </a:rPr>
              <a:t>https://www.youtube.com/watch?v=feDv5w61Sws</a:t>
            </a:r>
            <a:r>
              <a:rPr lang="pl-PL" dirty="0"/>
              <a:t> </a:t>
            </a:r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0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rzut ekranu 2018-05-10 o 12.07.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25" y="498539"/>
            <a:ext cx="6703843" cy="5647080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012110"/>
            <a:ext cx="7248000" cy="1154720"/>
          </a:xfrm>
        </p:spPr>
        <p:txBody>
          <a:bodyPr>
            <a:noAutofit/>
          </a:bodyPr>
          <a:lstStyle/>
          <a:p>
            <a:r>
              <a:rPr lang="pl-PL" sz="4000" b="1" dirty="0">
                <a:latin typeface="Lucida Grande CE"/>
                <a:cs typeface="Lucida Grande CE"/>
              </a:rPr>
              <a:t>Recepta na zbudowanie partnerstwa w oparciu </a:t>
            </a:r>
            <a:br>
              <a:rPr lang="pl-PL" sz="4000" b="1" dirty="0">
                <a:latin typeface="Lucida Grande CE"/>
                <a:cs typeface="Lucida Grande CE"/>
              </a:rPr>
            </a:br>
            <a:r>
              <a:rPr lang="pl-PL" sz="4000" b="1" dirty="0">
                <a:latin typeface="Lucida Grande CE"/>
                <a:cs typeface="Lucida Grande CE"/>
              </a:rPr>
              <a:t>o pozytywną ideę </a:t>
            </a:r>
            <a:br>
              <a:rPr lang="pl-PL" sz="4000" b="1" dirty="0">
                <a:latin typeface="Lucida Grande CE"/>
                <a:cs typeface="Lucida Grande CE"/>
              </a:rPr>
            </a:br>
            <a:r>
              <a:rPr lang="pl-PL" sz="4000" b="1" dirty="0">
                <a:latin typeface="Lucida Grande CE"/>
                <a:cs typeface="Lucida Grande CE"/>
              </a:rPr>
              <a:t>– o dobro wspólne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Lucida Grande CE"/>
                <a:cs typeface="Lucida Grande CE"/>
              </a:rPr>
              <a:t>które nie dzieli, ale łączy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447" y="2480421"/>
            <a:ext cx="9187154" cy="1184793"/>
          </a:xfrm>
          <a:prstGeom prst="rightArrow">
            <a:avLst/>
          </a:prstGeom>
        </p:spPr>
        <p:txBody>
          <a:bodyPr>
            <a:noAutofit/>
          </a:bodyPr>
          <a:lstStyle/>
          <a:p>
            <a:r>
              <a:rPr lang="pl-PL" sz="40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Etap 1.</a:t>
            </a:r>
            <a:br>
              <a:rPr lang="pl-PL" sz="40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</a:br>
            <a:r>
              <a:rPr lang="pl-PL" sz="40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Zamień problem na dobro wspólne</a:t>
            </a:r>
            <a:endParaRPr lang="pl-PL" sz="40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5914" y="3696812"/>
            <a:ext cx="3703320" cy="736282"/>
          </a:xfrm>
          <a:prstGeom prst="rightArrow">
            <a:avLst/>
          </a:prstGeom>
        </p:spPr>
        <p:txBody>
          <a:bodyPr/>
          <a:lstStyle/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Problem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60987" y="4392870"/>
            <a:ext cx="3703320" cy="3286760"/>
          </a:xfrm>
        </p:spPr>
        <p:txBody>
          <a:bodyPr/>
          <a:lstStyle/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Komunikat negatywny</a:t>
            </a:r>
          </a:p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Dzieli na „złych i dobrych”</a:t>
            </a:r>
          </a:p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Powoduje, że szukamy winnego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25024" y="3745072"/>
            <a:ext cx="3566160" cy="639762"/>
          </a:xfrm>
          <a:prstGeom prst="rightArrow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Dobro wspólne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19234" y="4317875"/>
            <a:ext cx="3566160" cy="3436751"/>
          </a:xfrm>
        </p:spPr>
        <p:txBody>
          <a:bodyPr/>
          <a:lstStyle/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Komunikat pozytywny</a:t>
            </a:r>
          </a:p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Łączy ludzi</a:t>
            </a:r>
          </a:p>
          <a:p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Sprawia, że szukamy sojuszników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9" name="Strzałka w prawo 8"/>
          <p:cNvSpPr/>
          <p:nvPr/>
        </p:nvSpPr>
        <p:spPr>
          <a:xfrm>
            <a:off x="2736434" y="3739085"/>
            <a:ext cx="20828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76600" y="1123331"/>
            <a:ext cx="5531598" cy="2432069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  <a:latin typeface="Lucida Grande CE"/>
                <a:cs typeface="Lucida Grande CE"/>
              </a:rPr>
              <a:t>Budowanie lokalnych partnerstw</a:t>
            </a:r>
            <a:endParaRPr lang="pl-PL" dirty="0">
              <a:solidFill>
                <a:schemeClr val="bg1"/>
              </a:solidFill>
              <a:latin typeface="Lucida Grande CE"/>
              <a:cs typeface="Lucida Grande CE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764" y="1898387"/>
            <a:ext cx="8498852" cy="17526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9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Materiał opracowano na przykładzie działań Ełckiego Lokalnego Partnerstwa, powstałego w ramach programu Lokalne Partnerstwa Polsko-Amerykańskiej Fundacji Wolności realizowanego przez Akademię Rozwoju Filantropii w Polsce</a:t>
            </a:r>
          </a:p>
          <a:p>
            <a:pPr>
              <a:lnSpc>
                <a:spcPct val="100000"/>
              </a:lnSpc>
            </a:pPr>
            <a:endParaRPr lang="pl-PL" sz="1900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pPr>
              <a:lnSpc>
                <a:spcPct val="100000"/>
              </a:lnSpc>
            </a:pPr>
            <a:r>
              <a:rPr lang="pl-PL" sz="1900" b="1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Iwona Olkowicz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8" name="Obraz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690373" y="133912"/>
            <a:ext cx="7454906" cy="11865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4544819"/>
            <a:ext cx="3531034" cy="17322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43" y="4720856"/>
            <a:ext cx="4063083" cy="12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103" y="1900274"/>
            <a:ext cx="5851554" cy="1425756"/>
          </a:xfrm>
        </p:spPr>
        <p:txBody>
          <a:bodyPr>
            <a:normAutofit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Zamień problem na dobro wspólne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1446" y="3964696"/>
            <a:ext cx="7583487" cy="367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Wyobraź sobie, co by było, gdyby dany problem został </a:t>
            </a:r>
            <a:r>
              <a:rPr lang="pl-PL" sz="32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rozwiązany</a:t>
            </a:r>
            <a:r>
              <a:rPr lang="pl-PL" sz="32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?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439" y="1460945"/>
            <a:ext cx="7499859" cy="1673132"/>
          </a:xfrm>
        </p:spPr>
        <p:txBody>
          <a:bodyPr>
            <a:normAutofit/>
          </a:bodyPr>
          <a:lstStyle/>
          <a:p>
            <a:r>
              <a:rPr lang="pl-PL" sz="4500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Zamień problem na dobro wspólne</a:t>
            </a:r>
            <a:endParaRPr lang="pl-PL" sz="45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5049" y="3021153"/>
            <a:ext cx="3703320" cy="736282"/>
          </a:xfrm>
        </p:spPr>
        <p:txBody>
          <a:bodyPr/>
          <a:lstStyle/>
          <a:p>
            <a:r>
              <a:rPr lang="pl-PL" dirty="0">
                <a:latin typeface="Lucida Grande CE"/>
                <a:cs typeface="Lucida Grande CE"/>
              </a:rPr>
              <a:t>Problem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5049" y="3815710"/>
            <a:ext cx="3703320" cy="328676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Lucida Grande CE"/>
                <a:cs typeface="Lucida Grande CE"/>
              </a:rPr>
              <a:t>Ludzie palą śmieci </a:t>
            </a:r>
            <a:br>
              <a:rPr lang="pl-PL" sz="2800" dirty="0">
                <a:latin typeface="Lucida Grande CE"/>
                <a:cs typeface="Lucida Grande CE"/>
              </a:rPr>
            </a:br>
            <a:r>
              <a:rPr lang="pl-PL" sz="2800" dirty="0">
                <a:latin typeface="Lucida Grande CE"/>
                <a:cs typeface="Lucida Grande CE"/>
              </a:rPr>
              <a:t>w piecach</a:t>
            </a:r>
          </a:p>
          <a:p>
            <a:r>
              <a:rPr lang="pl-PL" sz="2800" dirty="0">
                <a:latin typeface="Lucida Grande CE"/>
                <a:cs typeface="Lucida Grande CE"/>
              </a:rPr>
              <a:t>Nietolerancja, ksenofobia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63440" y="3021153"/>
            <a:ext cx="3703320" cy="736282"/>
          </a:xfrm>
        </p:spPr>
        <p:txBody>
          <a:bodyPr/>
          <a:lstStyle/>
          <a:p>
            <a:r>
              <a:rPr lang="pl-PL" dirty="0">
                <a:latin typeface="Lucida Grande CE"/>
                <a:cs typeface="Lucida Grande CE"/>
              </a:rPr>
              <a:t>Dobro wspólne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16299" y="3964567"/>
            <a:ext cx="3703320" cy="3286760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Lucida Grande CE"/>
                <a:cs typeface="Lucida Grande CE"/>
              </a:rPr>
              <a:t>Czyste powietrze </a:t>
            </a:r>
            <a:r>
              <a:rPr lang="pl-PL" sz="2800" dirty="0" smtClean="0">
                <a:latin typeface="Lucida Grande CE"/>
                <a:cs typeface="Lucida Grande CE"/>
              </a:rPr>
              <a:t>            </a:t>
            </a:r>
            <a:endParaRPr lang="pl-PL" sz="2800" dirty="0">
              <a:latin typeface="Lucida Grande CE"/>
              <a:cs typeface="Lucida Grande CE"/>
            </a:endParaRPr>
          </a:p>
          <a:p>
            <a:r>
              <a:rPr lang="pl-PL" sz="2800" dirty="0">
                <a:latin typeface="Lucida Grande CE"/>
                <a:cs typeface="Lucida Grande CE"/>
              </a:rPr>
              <a:t>Otwartość na odmienność, szacunek do różnorodności</a:t>
            </a: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sp>
        <p:nvSpPr>
          <p:cNvPr id="8" name="Strzałka w prawo 7"/>
          <p:cNvSpPr/>
          <p:nvPr/>
        </p:nvSpPr>
        <p:spPr>
          <a:xfrm>
            <a:off x="2386709" y="3093285"/>
            <a:ext cx="2082800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ćwiczenie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definiujemy dobro wspólne</a:t>
            </a:r>
            <a:endParaRPr lang="pl-PL" sz="20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6357" y="2615228"/>
            <a:ext cx="7835900" cy="1184793"/>
          </a:xfrm>
          <a:prstGeom prst="rightArrow">
            <a:avLst/>
          </a:prstGeo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Etap 2.</a:t>
            </a:r>
            <a:br>
              <a:rPr lang="pl-PL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</a:br>
            <a:r>
              <a:rPr lang="pl-PL" b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Zbuduj partnerstwo</a:t>
            </a:r>
            <a:endParaRPr lang="pl-PL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17501" y="4305559"/>
            <a:ext cx="7495309" cy="343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Poszukaj sojuszników!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2015708"/>
            <a:ext cx="6508377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 kim tworzyć partnerstwo?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3427228"/>
            <a:ext cx="7835901" cy="3687763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Znajdź tych, którzy </a:t>
            </a:r>
            <a:r>
              <a:rPr lang="pl-PL" sz="2800" b="1" u="sng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skorzystają</a:t>
            </a: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 na tym, że wspólnie zbudujemy dobro wspólne</a:t>
            </a:r>
          </a:p>
          <a:p>
            <a:endParaRPr lang="pl-PL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  <a:p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Znajdź tych, którzy mają </a:t>
            </a:r>
            <a:r>
              <a:rPr lang="pl-PL" sz="2800" b="1" u="sng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moc sprawczą</a:t>
            </a:r>
            <a:r>
              <a:rPr lang="pl-PL" sz="28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, aby to dobro wytworzyć, rozwijać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199" y="1332489"/>
            <a:ext cx="8335927" cy="1143000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Z kim tworzyć partnerstwo?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240" y="2475489"/>
            <a:ext cx="8851899" cy="4849968"/>
          </a:xfrm>
        </p:spPr>
        <p:txBody>
          <a:bodyPr>
            <a:normAutofit/>
          </a:bodyPr>
          <a:lstStyle/>
          <a:p>
            <a:r>
              <a:rPr lang="pl-PL" u="sng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Czyste powietrze</a:t>
            </a:r>
          </a:p>
          <a:p>
            <a:pPr marL="0" indent="0">
              <a:buNone/>
            </a:pP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Korzyści: mieszkańcy, właściciele hoteli, pensjonatów, restauracji, zakłady gospodarki odpadami</a:t>
            </a:r>
          </a:p>
          <a:p>
            <a:pPr marL="0" indent="0">
              <a:buNone/>
            </a:pP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Moc sprawcza: Urząd Miejski, organizacje działające na rzecz ekologii, lokalne grupy działania, media</a:t>
            </a:r>
          </a:p>
          <a:p>
            <a:r>
              <a:rPr lang="pl-PL" u="sng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Otwartość na różnorodność</a:t>
            </a:r>
          </a:p>
          <a:p>
            <a:pPr marL="0" indent="0">
              <a:buNone/>
            </a:pP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Korzyści: organizacje pozarządowe, biblioteki, domy kultury, szkoły, instytucje pomocy społecznej (ŚDS, WTZ, MOPS)</a:t>
            </a:r>
          </a:p>
          <a:p>
            <a:pPr marL="0" indent="0">
              <a:buNone/>
            </a:pPr>
            <a:r>
              <a:rPr lang="pl-PL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Moc sprawcza: organizacje pozarządowe, biblioteki, domy kultury, szkoły, parafie, samorządy, media</a:t>
            </a:r>
          </a:p>
          <a:p>
            <a:pPr marL="0" indent="0">
              <a:buNone/>
            </a:pPr>
            <a:endParaRPr lang="pl-PL" sz="2400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6" name="Obraz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ćwiczenie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szukamy sojuszników do rozwijania naszego dobra wspólnego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5546" y="1884953"/>
            <a:ext cx="8290110" cy="2083854"/>
          </a:xfrm>
        </p:spPr>
        <p:txBody>
          <a:bodyPr>
            <a:normAutofit fontScale="90000"/>
          </a:bodyPr>
          <a:lstStyle/>
          <a:p>
            <a:r>
              <a:rPr lang="pl-PL" b="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Dziękuję za uwagę </a:t>
            </a:r>
            <a:r>
              <a:rPr lang="pl-PL" b="0" dirty="0">
                <a:latin typeface="Lucida Grande CE"/>
                <a:cs typeface="Lucida Grande CE"/>
              </a:rPr>
              <a:t/>
            </a:r>
            <a:br>
              <a:rPr lang="pl-PL" b="0" dirty="0">
                <a:latin typeface="Lucida Grande CE"/>
                <a:cs typeface="Lucida Grande CE"/>
              </a:rPr>
            </a:br>
            <a:endParaRPr lang="pl-PL" b="0" dirty="0">
              <a:latin typeface="Lucida Grande CE"/>
              <a:cs typeface="Lucida Grande CE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79463" y="3220043"/>
            <a:ext cx="6738937" cy="3239743"/>
          </a:xfrm>
        </p:spPr>
        <p:txBody>
          <a:bodyPr>
            <a:normAutofit fontScale="40000" lnSpcReduction="20000"/>
          </a:bodyPr>
          <a:lstStyle/>
          <a:p>
            <a:r>
              <a:rPr lang="pl-PL" sz="2400" dirty="0">
                <a:latin typeface="Lucida Grande CE"/>
                <a:cs typeface="Lucida Grande CE"/>
              </a:rPr>
              <a:t>Iwona Olkowicz</a:t>
            </a:r>
          </a:p>
          <a:p>
            <a:r>
              <a:rPr lang="pl-PL" sz="2400" dirty="0">
                <a:latin typeface="Lucida Grande CE"/>
                <a:cs typeface="Lucida Grande CE"/>
                <a:hlinkClick r:id="rId2"/>
              </a:rPr>
              <a:t>iwonao1@gmail.com</a:t>
            </a:r>
            <a:r>
              <a:rPr lang="pl-PL" sz="2400" dirty="0">
                <a:latin typeface="Lucida Grande CE"/>
                <a:cs typeface="Lucida Grande CE"/>
              </a:rPr>
              <a:t> </a:t>
            </a:r>
          </a:p>
          <a:p>
            <a:pPr>
              <a:lnSpc>
                <a:spcPct val="120000"/>
              </a:lnSpc>
            </a:pPr>
            <a:endParaRPr lang="pl-PL" dirty="0">
              <a:latin typeface="Lucida Grande CE"/>
              <a:cs typeface="Lucida Grande CE"/>
            </a:endParaRPr>
          </a:p>
          <a:p>
            <a:pPr>
              <a:lnSpc>
                <a:spcPct val="120000"/>
              </a:lnSpc>
            </a:pPr>
            <a:r>
              <a:rPr lang="pl-PL" dirty="0">
                <a:latin typeface="Lucida Grande CE"/>
                <a:cs typeface="Lucida Grande CE"/>
              </a:rPr>
              <a:t>W prezentacji wykorzystano materiały: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Badanie Trzech Społeczności (Instytut Socjologii UW na zlecenie Stowarzyszenia KLON/JAWOR)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Jak lokalnie budować dobro wspólne? Poradnik dla działających lokalnie (Akademia Rozwoju Filantropii w Polsce)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Prezentacji Pracowni na rzecz Badań Społecznych STOCZNIA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Prezentację Fundacji </a:t>
            </a:r>
            <a:r>
              <a:rPr lang="pl-PL" dirty="0" err="1">
                <a:latin typeface="Lucida Grande CE"/>
                <a:cs typeface="Lucida Grande CE"/>
              </a:rPr>
              <a:t>SocLab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706" y="-13062"/>
            <a:ext cx="7289800" cy="4424687"/>
          </a:xfrm>
        </p:spPr>
        <p:txBody>
          <a:bodyPr>
            <a:normAutofit/>
          </a:bodyPr>
          <a:lstStyle/>
          <a:p>
            <a:r>
              <a:rPr lang="pl-PL" sz="3500" dirty="0">
                <a:latin typeface="Lucida Grande CE"/>
                <a:cs typeface="Lucida Grande CE"/>
              </a:rPr>
              <a:t>Ełckie Lokalne Partnerstwo  zdefiniowało dobro wspólne bardzo szeroko. </a:t>
            </a:r>
            <a:br>
              <a:rPr lang="pl-PL" sz="3500" dirty="0">
                <a:latin typeface="Lucida Grande CE"/>
                <a:cs typeface="Lucida Grande CE"/>
              </a:rPr>
            </a:br>
            <a:r>
              <a:rPr lang="pl-PL" sz="3500" dirty="0">
                <a:latin typeface="Lucida Grande CE"/>
                <a:cs typeface="Lucida Grande CE"/>
              </a:rPr>
              <a:t>Każdy partner </a:t>
            </a:r>
            <a:br>
              <a:rPr lang="pl-PL" sz="3500" dirty="0">
                <a:latin typeface="Lucida Grande CE"/>
                <a:cs typeface="Lucida Grande CE"/>
              </a:rPr>
            </a:br>
            <a:r>
              <a:rPr lang="pl-PL" sz="3500" dirty="0">
                <a:latin typeface="Lucida Grande CE"/>
                <a:cs typeface="Lucida Grande CE"/>
              </a:rPr>
              <a:t>na etapie tworzenia zaproponował swoje pomysły.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211" y="-536013"/>
            <a:ext cx="8011958" cy="4841924"/>
          </a:xfrm>
        </p:spPr>
        <p:txBody>
          <a:bodyPr/>
          <a:lstStyle/>
          <a:p>
            <a:r>
              <a:rPr lang="pl-PL" sz="3200" b="0" dirty="0">
                <a:latin typeface="Lucida Grande CE"/>
                <a:cs typeface="Lucida Grande CE"/>
              </a:rPr>
              <a:t>Wszystkie pomysły były przedyskutowane w gronie partnerstwa, każdy miał swój wkład w działania i wszyscy współtworzyli plan działań. Było to partycypacyjne tworzenie działań partnerstwa, które jest otwarte na nowe pomysły i na nowych członków.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0558931-BA4D-982E-1653-DEB8846E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2379273"/>
            <a:ext cx="8048847" cy="1932709"/>
          </a:xfrm>
        </p:spPr>
        <p:txBody>
          <a:bodyPr>
            <a:noAutofit/>
          </a:bodyPr>
          <a:lstStyle/>
          <a:p>
            <a:pPr algn="ctr"/>
            <a:r>
              <a:rPr lang="pl-PL" sz="3000" dirty="0">
                <a:solidFill>
                  <a:srgbClr val="4D4D4D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„</a:t>
            </a:r>
            <a: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  <a:t>Często dzieje się tak, </a:t>
            </a:r>
            <a:b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</a:br>
            <a: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  <a:t>że tą samą drogą, </a:t>
            </a:r>
            <a:b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</a:br>
            <a: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  <a:t>w tym samym kierunku, </a:t>
            </a:r>
            <a:b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</a:br>
            <a: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  <a:t>lecz obok siebie podążają potencjalni partnerzy, </a:t>
            </a:r>
            <a:b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</a:br>
            <a:r>
              <a:rPr lang="pl-PL" sz="3000" dirty="0">
                <a:solidFill>
                  <a:srgbClr val="4D4D4D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Gill Sans" panose="020B0502020104020203" pitchFamily="34" charset="-79"/>
              </a:rPr>
              <a:t>którzy nie wiedzą jak wiele ich łączy</a:t>
            </a:r>
            <a:r>
              <a:rPr lang="pl-PL" sz="3000" dirty="0">
                <a:solidFill>
                  <a:srgbClr val="4D4D4D"/>
                </a:solidFill>
                <a:effectLst/>
                <a:latin typeface="Gill Sans" panose="020B0502020104020203" pitchFamily="34" charset="-79"/>
                <a:cs typeface="Gill Sans" panose="020B0502020104020203" pitchFamily="34" charset="-79"/>
              </a:rPr>
              <a:t>” </a:t>
            </a:r>
            <a:endParaRPr lang="pl-PL" sz="3000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5982" y="-1057670"/>
            <a:ext cx="8194416" cy="5405000"/>
          </a:xfrm>
        </p:spPr>
        <p:txBody>
          <a:bodyPr/>
          <a:lstStyle/>
          <a:p>
            <a:r>
              <a:rPr lang="pl-PL" sz="3200" b="0" dirty="0">
                <a:latin typeface="Lucida Grande CE"/>
                <a:cs typeface="Lucida Grande CE"/>
              </a:rPr>
              <a:t>Partnerstwo nie ma sztywnej struktury, jest grupą organizacji </a:t>
            </a:r>
            <a:r>
              <a:rPr lang="pl-PL" sz="3200" b="0" dirty="0" smtClean="0">
                <a:latin typeface="Lucida Grande CE"/>
                <a:cs typeface="Lucida Grande CE"/>
              </a:rPr>
              <a:t>i </a:t>
            </a:r>
            <a:r>
              <a:rPr lang="pl-PL" sz="3200" b="0" dirty="0">
                <a:latin typeface="Lucida Grande CE"/>
                <a:cs typeface="Lucida Grande CE"/>
              </a:rPr>
              <a:t>instytucji, które chcą działać razem, widzą korzyści ze współpracy. </a:t>
            </a:r>
            <a:br>
              <a:rPr lang="pl-PL" sz="3200" b="0" dirty="0">
                <a:latin typeface="Lucida Grande CE"/>
                <a:cs typeface="Lucida Grande CE"/>
              </a:rPr>
            </a:br>
            <a:r>
              <a:rPr lang="pl-PL" sz="3200" b="0" u="sng" dirty="0">
                <a:latin typeface="Lucida Grande CE"/>
                <a:cs typeface="Lucida Grande CE"/>
              </a:rPr>
              <a:t>Liderzy poszczególnych instytucji </a:t>
            </a:r>
            <a:r>
              <a:rPr lang="pl-PL" sz="3200" b="0" u="sng" dirty="0" smtClean="0">
                <a:latin typeface="Lucida Grande CE"/>
                <a:cs typeface="Lucida Grande CE"/>
              </a:rPr>
              <a:t>i </a:t>
            </a:r>
            <a:r>
              <a:rPr lang="pl-PL" sz="3200" b="0" u="sng" dirty="0">
                <a:latin typeface="Lucida Grande CE"/>
                <a:cs typeface="Lucida Grande CE"/>
              </a:rPr>
              <a:t>organizacji lubią się! </a:t>
            </a:r>
            <a:endParaRPr lang="pl-PL" sz="3200" u="sng" dirty="0">
              <a:latin typeface="Lucida Grande CE"/>
              <a:cs typeface="Lucida Grande CE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9597" y="2289544"/>
            <a:ext cx="6850203" cy="1358900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ucida Grande CE"/>
                <a:cs typeface="Lucida Grande CE"/>
              </a:rPr>
              <a:t>W ramach działań Ełckiego </a:t>
            </a:r>
            <a:br>
              <a:rPr lang="pl-PL" sz="3200" dirty="0">
                <a:latin typeface="Lucida Grande CE"/>
                <a:cs typeface="Lucida Grande CE"/>
              </a:rPr>
            </a:br>
            <a:r>
              <a:rPr lang="pl-PL" sz="3200" dirty="0">
                <a:latin typeface="Lucida Grande CE"/>
                <a:cs typeface="Lucida Grande CE"/>
              </a:rPr>
              <a:t>Lokalnego Partnerstwa znalazły się m.in.: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597" y="3221664"/>
            <a:ext cx="7923353" cy="4666967"/>
          </a:xfrm>
        </p:spPr>
        <p:txBody>
          <a:bodyPr>
            <a:normAutofit/>
          </a:bodyPr>
          <a:lstStyle/>
          <a:p>
            <a:endParaRPr lang="pl-PL" sz="2400" b="1" u="sng" dirty="0">
              <a:latin typeface="Lucida Grande CE"/>
              <a:cs typeface="Lucida Grande CE"/>
            </a:endParaRPr>
          </a:p>
          <a:p>
            <a:endParaRPr lang="pl-PL" sz="2400" b="1" u="sng" dirty="0">
              <a:latin typeface="Lucida Grande CE"/>
              <a:cs typeface="Lucida Grande CE"/>
            </a:endParaRPr>
          </a:p>
          <a:p>
            <a:pPr marL="0" indent="0" algn="ctr">
              <a:buNone/>
            </a:pPr>
            <a:r>
              <a:rPr lang="pl-PL" sz="2400" b="1" u="sng" dirty="0">
                <a:latin typeface="Lucida Grande CE"/>
                <a:cs typeface="Lucida Grande CE"/>
              </a:rPr>
              <a:t>Teatr Inspiracji</a:t>
            </a:r>
            <a:r>
              <a:rPr lang="pl-PL" sz="2400" dirty="0">
                <a:latin typeface="Lucida Grande CE"/>
                <a:cs typeface="Lucida Grande CE"/>
              </a:rPr>
              <a:t>, gdzie dorosłe osoby </a:t>
            </a:r>
            <a:br>
              <a:rPr lang="pl-PL" sz="2400" dirty="0">
                <a:latin typeface="Lucida Grande CE"/>
                <a:cs typeface="Lucida Grande CE"/>
              </a:rPr>
            </a:br>
            <a:r>
              <a:rPr lang="pl-PL" sz="2400" dirty="0">
                <a:latin typeface="Lucida Grande CE"/>
                <a:cs typeface="Lucida Grande CE"/>
              </a:rPr>
              <a:t>z upośledzeniem umysłowym razem z młodzieżą gimnazjalną grały w spektaklach, które pokazywane były w przestrzeni publicznej oraz podczas pokazów teatrów osób niepełnosprawnych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eat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7" y="357668"/>
            <a:ext cx="8543586" cy="5713523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eatr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2" y="368300"/>
            <a:ext cx="8565976" cy="5713523"/>
          </a:xfrm>
          <a:prstGeom prst="rect">
            <a:avLst/>
          </a:prstGeom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752667" y="2321442"/>
            <a:ext cx="6850203" cy="1358900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ucida Grande CE"/>
                <a:cs typeface="Lucida Grande CE"/>
              </a:rPr>
              <a:t>W ramach działań Ełckiego </a:t>
            </a:r>
            <a:br>
              <a:rPr lang="pl-PL" sz="3200" dirty="0">
                <a:latin typeface="Lucida Grande CE"/>
                <a:cs typeface="Lucida Grande CE"/>
              </a:rPr>
            </a:br>
            <a:r>
              <a:rPr lang="pl-PL" sz="3200" dirty="0">
                <a:latin typeface="Lucida Grande CE"/>
                <a:cs typeface="Lucida Grande CE"/>
              </a:rPr>
              <a:t>Lokalnego Partnerstwa znalazły się m.in.: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608" y="3083441"/>
            <a:ext cx="8401164" cy="4666967"/>
          </a:xfrm>
        </p:spPr>
        <p:txBody>
          <a:bodyPr>
            <a:normAutofit/>
          </a:bodyPr>
          <a:lstStyle/>
          <a:p>
            <a:endParaRPr lang="pl-PL" sz="3200" dirty="0">
              <a:latin typeface="Lucida Grande CE"/>
              <a:cs typeface="Lucida Grande CE"/>
            </a:endParaRPr>
          </a:p>
          <a:p>
            <a:endParaRPr lang="pl-PL" sz="3200" dirty="0">
              <a:latin typeface="Lucida Grande CE"/>
              <a:cs typeface="Lucida Grande CE"/>
            </a:endParaRPr>
          </a:p>
          <a:p>
            <a:pPr marL="0" indent="0" algn="ctr">
              <a:buNone/>
            </a:pPr>
            <a:r>
              <a:rPr lang="pl-PL" sz="3200" dirty="0">
                <a:latin typeface="Lucida Grande CE"/>
                <a:cs typeface="Lucida Grande CE"/>
              </a:rPr>
              <a:t>Malowanie </a:t>
            </a:r>
            <a:r>
              <a:rPr lang="pl-PL" sz="3200" dirty="0" err="1">
                <a:latin typeface="Lucida Grande CE"/>
                <a:cs typeface="Lucida Grande CE"/>
              </a:rPr>
              <a:t>murala</a:t>
            </a:r>
            <a:r>
              <a:rPr lang="pl-PL" sz="3200" dirty="0">
                <a:latin typeface="Lucida Grande CE"/>
                <a:cs typeface="Lucida Grande CE"/>
              </a:rPr>
              <a:t> z hasłami partnerstwa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6" name="Obraz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ural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25" y="381000"/>
            <a:ext cx="8455542" cy="5637028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ur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1" y="354925"/>
            <a:ext cx="8346558" cy="5564372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37997" y="2247014"/>
            <a:ext cx="6850203" cy="1358900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ucida Grande CE"/>
                <a:cs typeface="Lucida Grande CE"/>
              </a:rPr>
              <a:t>W ramach działań Ełckiego </a:t>
            </a:r>
            <a:br>
              <a:rPr lang="pl-PL" sz="3200" dirty="0">
                <a:latin typeface="Lucida Grande CE"/>
                <a:cs typeface="Lucida Grande CE"/>
              </a:rPr>
            </a:br>
            <a:r>
              <a:rPr lang="pl-PL" sz="3200" dirty="0">
                <a:latin typeface="Lucida Grande CE"/>
                <a:cs typeface="Lucida Grande CE"/>
              </a:rPr>
              <a:t>Lokalnego Partnerstwa znalazły się m.in.: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597" y="2764464"/>
            <a:ext cx="7923353" cy="4666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200" dirty="0">
              <a:latin typeface="Lucida Grande CE"/>
              <a:cs typeface="Lucida Grande CE"/>
            </a:endParaRPr>
          </a:p>
          <a:p>
            <a:pPr marL="0" indent="0">
              <a:buNone/>
            </a:pPr>
            <a:endParaRPr lang="pl-PL" sz="3200" dirty="0">
              <a:latin typeface="Lucida Grande CE"/>
              <a:cs typeface="Lucida Grande CE"/>
            </a:endParaRPr>
          </a:p>
          <a:p>
            <a:pPr marL="0" indent="0" algn="ctr">
              <a:buNone/>
            </a:pPr>
            <a:r>
              <a:rPr lang="pl-PL" sz="3200" dirty="0">
                <a:latin typeface="Lucida Grande CE"/>
                <a:cs typeface="Lucida Grande CE"/>
              </a:rPr>
              <a:t>Mobilna wystawa</a:t>
            </a:r>
          </a:p>
          <a:p>
            <a:pPr marL="0" indent="0" algn="ctr">
              <a:buNone/>
            </a:pPr>
            <a:r>
              <a:rPr lang="pl-PL" sz="3200" dirty="0">
                <a:latin typeface="Lucida Grande CE"/>
                <a:cs typeface="Lucida Grande CE"/>
              </a:rPr>
              <a:t>„Zobacz świat z innej perspektywy”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6" name="Obraz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1" y="374440"/>
            <a:ext cx="8672717" cy="5781811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04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8" y="354546"/>
            <a:ext cx="8638763" cy="5759175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14699" y="458985"/>
            <a:ext cx="5457919" cy="223372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Lucida Grande CE"/>
                <a:cs typeface="Lucida Grande CE"/>
              </a:rPr>
              <a:t>Aby ze sobą współpracować, trzeba się poznać!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2568" y="3038657"/>
            <a:ext cx="7584431" cy="2079064"/>
          </a:xfrm>
        </p:spPr>
        <p:txBody>
          <a:bodyPr>
            <a:noAutofit/>
          </a:bodyPr>
          <a:lstStyle/>
          <a:p>
            <a:r>
              <a:rPr lang="pl-PL" sz="36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JAK ROZPOZNAĆ POTRZEBY LUDZI </a:t>
            </a:r>
          </a:p>
          <a:p>
            <a:r>
              <a:rPr lang="pl-PL" sz="36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I POTENCJAŁ OTOCZENIA?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5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0" y="346371"/>
            <a:ext cx="8706079" cy="5788616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" y="341880"/>
            <a:ext cx="8753454" cy="5835636"/>
          </a:xfrm>
          <a:prstGeom prst="rect">
            <a:avLst/>
          </a:prstGeo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140" y="1437453"/>
            <a:ext cx="7989778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Lucida Grande CE"/>
                <a:cs typeface="Lucida Grande CE"/>
              </a:rPr>
              <a:t>Co po zakończeniu projektu?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140" y="2731682"/>
            <a:ext cx="8572500" cy="4305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>
                <a:latin typeface="Lucida Grande CE"/>
                <a:cs typeface="Lucida Grande CE"/>
              </a:rPr>
              <a:t>Ełckie Lokalne Partnerstwo inicjuje kolejne działania: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Lucida Grande CE"/>
                <a:cs typeface="Lucida Grande CE"/>
              </a:rPr>
              <a:t> powołało </a:t>
            </a:r>
            <a:r>
              <a:rPr lang="pl-PL" sz="2400" dirty="0">
                <a:latin typeface="Lucida Grande CE"/>
                <a:cs typeface="Lucida Grande CE"/>
              </a:rPr>
              <a:t>w 2016 roku komitet organizacyjny WOŚP </a:t>
            </a:r>
            <a:br>
              <a:rPr lang="pl-PL" sz="2400" dirty="0">
                <a:latin typeface="Lucida Grande CE"/>
                <a:cs typeface="Lucida Grande CE"/>
              </a:rPr>
            </a:br>
            <a:r>
              <a:rPr lang="pl-PL" sz="2400" dirty="0">
                <a:latin typeface="Lucida Grande CE"/>
                <a:cs typeface="Lucida Grande CE"/>
              </a:rPr>
              <a:t>w </a:t>
            </a:r>
            <a:r>
              <a:rPr lang="pl-PL" sz="2400" dirty="0" smtClean="0">
                <a:latin typeface="Lucida Grande CE"/>
                <a:cs typeface="Lucida Grande CE"/>
              </a:rPr>
              <a:t>Ełku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Lucida Grande CE"/>
                <a:cs typeface="Lucida Grande CE"/>
              </a:rPr>
              <a:t>w </a:t>
            </a:r>
            <a:r>
              <a:rPr lang="pl-PL" sz="2400" dirty="0">
                <a:latin typeface="Lucida Grande CE"/>
                <a:cs typeface="Lucida Grande CE"/>
              </a:rPr>
              <a:t>2016 roku uruchomiło cykliczną inicjatywę „Nazywam się Miliard” – po raz pierwszy w </a:t>
            </a:r>
            <a:r>
              <a:rPr lang="pl-PL" sz="2400" dirty="0" smtClean="0">
                <a:latin typeface="Lucida Grande CE"/>
                <a:cs typeface="Lucida Grande CE"/>
              </a:rPr>
              <a:t>Ełku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Lucida Grande CE"/>
                <a:cs typeface="Lucida Grande CE"/>
              </a:rPr>
              <a:t>w </a:t>
            </a:r>
            <a:r>
              <a:rPr lang="pl-PL" sz="2400" dirty="0">
                <a:latin typeface="Lucida Grande CE"/>
                <a:cs typeface="Lucida Grande CE"/>
              </a:rPr>
              <a:t>działania ELP włączyli się kolejni partnerzy (Parafia Miłości Bożej w </a:t>
            </a:r>
            <a:r>
              <a:rPr lang="pl-PL" sz="2400" dirty="0" smtClean="0">
                <a:latin typeface="Lucida Grande CE"/>
                <a:cs typeface="Lucida Grande CE"/>
              </a:rPr>
              <a:t>Ełku)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Lucida Grande CE"/>
                <a:cs typeface="Lucida Grande CE"/>
              </a:rPr>
              <a:t>liderzy </a:t>
            </a:r>
            <a:r>
              <a:rPr lang="pl-PL" sz="2400" dirty="0">
                <a:latin typeface="Lucida Grande CE"/>
                <a:cs typeface="Lucida Grande CE"/>
              </a:rPr>
              <a:t>ELP współtworzą Ełcki Lokalny Fundusz ELF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808" y="2166164"/>
            <a:ext cx="8282764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Lucida Grande CE"/>
                <a:cs typeface="Lucida Grande CE"/>
              </a:rPr>
              <a:t>Wokół jakich innych spraw skupione są inne partnerstwa?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8343" y="3571216"/>
            <a:ext cx="7974062" cy="3681998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Lucida Grande CE"/>
                <a:cs typeface="Lucida Grande CE"/>
              </a:rPr>
              <a:t>Marianna Orańska </a:t>
            </a:r>
            <a:r>
              <a:rPr lang="mr-IN" sz="2400" dirty="0">
                <a:latin typeface="Lucida Grande CE"/>
                <a:cs typeface="Lucida Grande CE"/>
              </a:rPr>
              <a:t>–</a:t>
            </a:r>
            <a:r>
              <a:rPr lang="pl-PL" sz="2400" dirty="0">
                <a:latin typeface="Lucida Grande CE"/>
                <a:cs typeface="Lucida Grande CE"/>
              </a:rPr>
              <a:t> filantropka z Dolnego Śląska</a:t>
            </a:r>
          </a:p>
          <a:p>
            <a:r>
              <a:rPr lang="pl-PL" sz="2400" dirty="0">
                <a:latin typeface="Lucida Grande CE"/>
                <a:cs typeface="Lucida Grande CE"/>
              </a:rPr>
              <a:t>Wisła naszym dobrem wspólnym</a:t>
            </a:r>
          </a:p>
          <a:p>
            <a:r>
              <a:rPr lang="pl-PL" sz="2400" dirty="0">
                <a:latin typeface="Lucida Grande CE"/>
                <a:cs typeface="Lucida Grande CE"/>
              </a:rPr>
              <a:t>Turystyka konna </a:t>
            </a:r>
          </a:p>
          <a:p>
            <a:r>
              <a:rPr lang="pl-PL" sz="2400" dirty="0">
                <a:latin typeface="Lucida Grande CE"/>
                <a:cs typeface="Lucida Grande CE"/>
              </a:rPr>
              <a:t>Podlaski ręcznik obrzędowy</a:t>
            </a:r>
          </a:p>
          <a:p>
            <a:r>
              <a:rPr lang="pl-PL" sz="2400" dirty="0">
                <a:latin typeface="Lucida Grande CE"/>
                <a:cs typeface="Lucida Grande CE"/>
              </a:rPr>
              <a:t>Przyjaźń złocieniecko-drawska</a:t>
            </a:r>
          </a:p>
          <a:p>
            <a:pPr marL="0" indent="0">
              <a:buNone/>
            </a:pPr>
            <a:endParaRPr lang="pl-PL" sz="2400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2771" y="2178197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Lucida Grande CE"/>
                <a:cs typeface="Lucida Grande CE"/>
              </a:rPr>
              <a:t>Gdzie szukać inspiracji?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3655828"/>
            <a:ext cx="8229601" cy="391636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Lucida Grande CE"/>
                <a:cs typeface="Lucida Grande CE"/>
                <a:hlinkClick r:id="rId3"/>
              </a:rPr>
              <a:t>www.lokalnepartnerstwa.org.pl</a:t>
            </a:r>
            <a:r>
              <a:rPr lang="pl-PL" sz="2400" dirty="0">
                <a:latin typeface="Lucida Grande CE"/>
                <a:cs typeface="Lucida Grande CE"/>
              </a:rPr>
              <a:t> </a:t>
            </a:r>
            <a:endParaRPr lang="pl-PL" sz="2400" dirty="0" smtClean="0">
              <a:latin typeface="Lucida Grande CE"/>
              <a:cs typeface="Lucida Grande CE"/>
            </a:endParaRPr>
          </a:p>
          <a:p>
            <a:r>
              <a:rPr lang="pl-PL" sz="2400" dirty="0" smtClean="0">
                <a:latin typeface="Lucida Grande CE"/>
                <a:cs typeface="Lucida Grande CE"/>
                <a:hlinkClick r:id="rId4"/>
              </a:rPr>
              <a:t>www.wiatrakimazur.org.pl</a:t>
            </a:r>
            <a:r>
              <a:rPr lang="pl-PL" sz="2400" dirty="0" smtClean="0">
                <a:latin typeface="Lucida Grande CE"/>
                <a:cs typeface="Lucida Grande CE"/>
              </a:rPr>
              <a:t> </a:t>
            </a:r>
            <a:endParaRPr lang="pl-PL" sz="2400" dirty="0">
              <a:latin typeface="Lucida Grande CE"/>
              <a:cs typeface="Lucida Grande CE"/>
            </a:endParaRPr>
          </a:p>
          <a:p>
            <a:endParaRPr lang="pl-PL" sz="2400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67292" y="2445488"/>
            <a:ext cx="6464595" cy="3578364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 smtClean="0">
                <a:latin typeface="Lucida Grande CE"/>
                <a:cs typeface="Lucida Grande CE"/>
              </a:rPr>
              <a:t>Badanie </a:t>
            </a:r>
            <a:r>
              <a:rPr lang="pl-PL" dirty="0">
                <a:latin typeface="Lucida Grande CE"/>
                <a:cs typeface="Lucida Grande CE"/>
              </a:rPr>
              <a:t>Trzech Społeczności (Instytut Socjologii UW na zlecenie Stowarzyszenia KLON/JAWOR)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Jak lokalnie budować dobro wspólne? Poradnik dla działających lokalnie (Akademia Rozwoju Filantropii w Polsce)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Prezentacji Pracowni na rzecz Badań Społecznych STOCZNIA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dirty="0">
                <a:latin typeface="Lucida Grande CE"/>
                <a:cs typeface="Lucida Grande CE"/>
              </a:rPr>
              <a:t>Prezentację Fundacji </a:t>
            </a:r>
            <a:r>
              <a:rPr lang="pl-PL" dirty="0" err="1">
                <a:latin typeface="Lucida Grande CE"/>
                <a:cs typeface="Lucida Grande CE"/>
              </a:rPr>
              <a:t>SocLab</a:t>
            </a:r>
            <a:endParaRPr lang="pl-PL" dirty="0">
              <a:latin typeface="Lucida Grande CE"/>
              <a:cs typeface="Lucida Grande CE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56705" y="1539612"/>
            <a:ext cx="8032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atin typeface="Lucida Grande CE"/>
                <a:cs typeface="Lucida Grande CE"/>
              </a:rPr>
              <a:t>W prezentacji wykorzystano materiały:</a:t>
            </a:r>
            <a:endParaRPr lang="pl-PL" sz="3600" dirty="0">
              <a:latin typeface="Lucida Grande CE"/>
              <a:cs typeface="Lucida Grande CE"/>
            </a:endParaRPr>
          </a:p>
        </p:txBody>
      </p:sp>
    </p:spTree>
    <p:extLst>
      <p:ext uri="{BB962C8B-B14F-4D97-AF65-F5344CB8AC3E}">
        <p14:creationId xmlns:p14="http://schemas.microsoft.com/office/powerpoint/2010/main" val="20997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562" y="2237697"/>
            <a:ext cx="8141253" cy="752471"/>
          </a:xfrm>
        </p:spPr>
        <p:txBody>
          <a:bodyPr>
            <a:normAutofit/>
          </a:bodyPr>
          <a:lstStyle/>
          <a:p>
            <a:pPr algn="ctr"/>
            <a:r>
              <a:rPr lang="pl-PL" sz="4800" b="0" dirty="0" smtClean="0">
                <a:latin typeface="Lucida Grande CE"/>
                <a:cs typeface="Lucida Grande CE"/>
              </a:rPr>
              <a:t>Dziękujemy </a:t>
            </a:r>
            <a:r>
              <a:rPr lang="pl-PL" sz="4800" b="0" dirty="0">
                <a:latin typeface="Lucida Grande CE"/>
                <a:cs typeface="Lucida Grande CE"/>
              </a:rPr>
              <a:t>za uwagę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45736" y="198100"/>
            <a:ext cx="7454906" cy="1186572"/>
          </a:xfrm>
          <a:prstGeom prst="rect">
            <a:avLst/>
          </a:prstGeom>
        </p:spPr>
      </p:pic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754912" y="4465674"/>
            <a:ext cx="7707541" cy="1743739"/>
          </a:xfrm>
        </p:spPr>
        <p:txBody>
          <a:bodyPr>
            <a:normAutofit/>
          </a:bodyPr>
          <a:lstStyle/>
          <a:p>
            <a:pPr lvl="0" algn="ctr">
              <a:buClr>
                <a:srgbClr val="E48312"/>
              </a:buClr>
            </a:pPr>
            <a:r>
              <a:rPr lang="pl-PL" dirty="0">
                <a:solidFill>
                  <a:srgbClr val="C00000"/>
                </a:solidFill>
                <a:latin typeface="Lucida Grande CE"/>
                <a:cs typeface="Lucida Grande CE"/>
              </a:rPr>
              <a:t>Iwona Olkowicz </a:t>
            </a:r>
            <a:r>
              <a:rPr lang="pl-PL" dirty="0" smtClean="0">
                <a:solidFill>
                  <a:srgbClr val="C00000"/>
                </a:solidFill>
                <a:latin typeface="Lucida Grande CE"/>
                <a:cs typeface="Lucida Grande CE"/>
              </a:rPr>
              <a:t> </a:t>
            </a:r>
          </a:p>
          <a:p>
            <a:pPr lvl="0" algn="ctr">
              <a:buClr>
                <a:srgbClr val="E48312"/>
              </a:buClr>
            </a:pPr>
            <a:r>
              <a:rPr lang="pl-PL" dirty="0" smtClean="0">
                <a:solidFill>
                  <a:srgbClr val="C00000"/>
                </a:solidFill>
                <a:latin typeface="Lucida Grande CE"/>
                <a:cs typeface="Lucida Grande CE"/>
              </a:rPr>
              <a:t>Paweł </a:t>
            </a:r>
            <a:r>
              <a:rPr lang="pl-PL" dirty="0">
                <a:solidFill>
                  <a:srgbClr val="C00000"/>
                </a:solidFill>
                <a:latin typeface="Lucida Grande CE"/>
                <a:cs typeface="Lucida Grande CE"/>
              </a:rPr>
              <a:t>Wilk </a:t>
            </a:r>
          </a:p>
          <a:p>
            <a:pPr lvl="0" algn="ctr">
              <a:buClr>
                <a:srgbClr val="E48312"/>
              </a:buClr>
            </a:pPr>
            <a:r>
              <a:rPr lang="pl-PL" dirty="0">
                <a:solidFill>
                  <a:srgbClr val="C00000"/>
                </a:solidFill>
                <a:latin typeface="Lucida Grande CE"/>
                <a:cs typeface="Lucida Grande CE"/>
              </a:rPr>
              <a:t>wiatrakimazur@gmail.com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0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1748" y="2647507"/>
            <a:ext cx="6508377" cy="226044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 jaki sposób zbierać informacje o potrzebach? Jakimi metodami?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7245" y="2469412"/>
            <a:ext cx="7931889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Animacyjne narzędzia diagnozy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4" name="Obraz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497" y="1375825"/>
            <a:ext cx="6508377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Śniadania obywatelskie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3" name="Obraz 2" descr="sniadanie_obywatelsk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65" y="2632885"/>
            <a:ext cx="4685079" cy="3513809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41069" y="1733075"/>
            <a:ext cx="3499363" cy="828386"/>
          </a:xfrm>
        </p:spPr>
        <p:txBody>
          <a:bodyPr/>
          <a:lstStyle/>
          <a:p>
            <a:r>
              <a:rPr lang="pl-PL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World </a:t>
            </a:r>
            <a:r>
              <a:rPr lang="pl-PL" b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Lucida Grande CE"/>
              </a:rPr>
              <a:t>Cafe</a:t>
            </a:r>
            <a:endParaRPr lang="pl-PL" b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Lucida Grande CE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6" y="2561461"/>
            <a:ext cx="6569931" cy="3700932"/>
          </a:xfrm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realizowany z dotacji programu Aktywni Obywaele - Fundusz Krajowy, finansowanego z Funduszy EOG</a:t>
            </a:r>
            <a:endParaRPr lang="en-US"/>
          </a:p>
        </p:txBody>
      </p:sp>
      <p:pic>
        <p:nvPicPr>
          <p:cNvPr id="5" name="Obraz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" b="89013"/>
          <a:stretch/>
        </p:blipFill>
        <p:spPr>
          <a:xfrm>
            <a:off x="807331" y="113040"/>
            <a:ext cx="7454906" cy="11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7593</TotalTime>
  <Words>2085</Words>
  <Application>Microsoft Office PowerPoint</Application>
  <PresentationFormat>Pokaz na ekranie (4:3)</PresentationFormat>
  <Paragraphs>256</Paragraphs>
  <Slides>56</Slides>
  <Notes>24</Notes>
  <HiddenSlides>3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8" baseType="lpstr">
      <vt:lpstr>Yu Gothic</vt:lpstr>
      <vt:lpstr>Yu Gothic UI Semibold</vt:lpstr>
      <vt:lpstr>Arial</vt:lpstr>
      <vt:lpstr>Arial Black</vt:lpstr>
      <vt:lpstr>Calibri</vt:lpstr>
      <vt:lpstr>Calibri Light</vt:lpstr>
      <vt:lpstr>Candara</vt:lpstr>
      <vt:lpstr>Gill Sans</vt:lpstr>
      <vt:lpstr>Lucida Grande CE</vt:lpstr>
      <vt:lpstr>Mangal</vt:lpstr>
      <vt:lpstr>Wingdings</vt:lpstr>
      <vt:lpstr>Retrospekcja</vt:lpstr>
      <vt:lpstr> </vt:lpstr>
      <vt:lpstr> Szkolenie  „KGW – jak skutecznie działać?” </vt:lpstr>
      <vt:lpstr>Budowanie lokalnych partnerstw</vt:lpstr>
      <vt:lpstr>„Często dzieje się tak,  że tą samą drogą,  w tym samym kierunku,  lecz obok siebie podążają potencjalni partnerzy,  którzy nie wiedzą jak wiele ich łączy” </vt:lpstr>
      <vt:lpstr>Aby ze sobą współpracować, trzeba się poznać!</vt:lpstr>
      <vt:lpstr>W jaki sposób zbierać informacje o potrzebach? Jakimi metodami?</vt:lpstr>
      <vt:lpstr>Animacyjne narzędzia diagnozy</vt:lpstr>
      <vt:lpstr>Śniadania obywatelskie</vt:lpstr>
      <vt:lpstr>World Cafe</vt:lpstr>
      <vt:lpstr>Kawiarenka obywatelska</vt:lpstr>
      <vt:lpstr>Pytania wiszące na sznurku</vt:lpstr>
      <vt:lpstr>Ściana opinii</vt:lpstr>
      <vt:lpstr>Gdzie szukać inspiracji?  </vt:lpstr>
      <vt:lpstr>Prezentacja programu PowerPoint</vt:lpstr>
      <vt:lpstr>Jakie narzędzia wykorzystujecie, aby zdobyć informacje o potrzebach społeczności lub zasobach środowiska?</vt:lpstr>
      <vt:lpstr>Dobre rady</vt:lpstr>
      <vt:lpstr>Przydatne linki:</vt:lpstr>
      <vt:lpstr>Co wykorzystywaliśmy budując wieżę?</vt:lpstr>
      <vt:lpstr>Partnerstwo to…</vt:lpstr>
      <vt:lpstr>Partnerstwo to…</vt:lpstr>
      <vt:lpstr>Po co tworzyć partnerstwa?</vt:lpstr>
      <vt:lpstr>Dlaczego warto tworzyć partnerstwa?</vt:lpstr>
      <vt:lpstr>Każdy partner wnosi do wspólnego działania swoją wiedzę, umiejętności, doświadczenia i punkt widzenia, a także swój kapitał społeczny</vt:lpstr>
      <vt:lpstr>Jak zbudować trwałe  partnerstwo?</vt:lpstr>
      <vt:lpstr>Czym jest dobro wspólne?</vt:lpstr>
      <vt:lpstr>Metoda animacji społeczności na rzecz dobra wspólnego</vt:lpstr>
      <vt:lpstr>Prezentacja programu PowerPoint</vt:lpstr>
      <vt:lpstr>Recepta na zbudowanie partnerstwa w oparciu  o pozytywną ideę  – o dobro wspólne</vt:lpstr>
      <vt:lpstr>Etap 1. Zamień problem na dobro wspólne</vt:lpstr>
      <vt:lpstr>Zamień problem na dobro wspólne</vt:lpstr>
      <vt:lpstr>Zamień problem na dobro wspólne</vt:lpstr>
      <vt:lpstr>ćwiczenie</vt:lpstr>
      <vt:lpstr>Etap 2. Zbuduj partnerstwo</vt:lpstr>
      <vt:lpstr>Z kim tworzyć partnerstwo?</vt:lpstr>
      <vt:lpstr>Z kim tworzyć partnerstwo?</vt:lpstr>
      <vt:lpstr>ćwiczenie</vt:lpstr>
      <vt:lpstr>Dziękuję za uwagę  </vt:lpstr>
      <vt:lpstr>Ełckie Lokalne Partnerstwo  zdefiniowało dobro wspólne bardzo szeroko.  Każdy partner  na etapie tworzenia zaproponował swoje pomysły.</vt:lpstr>
      <vt:lpstr>Wszystkie pomysły były przedyskutowane w gronie partnerstwa, każdy miał swój wkład w działania i wszyscy współtworzyli plan działań. Było to partycypacyjne tworzenie działań partnerstwa, które jest otwarte na nowe pomysły i na nowych członków. </vt:lpstr>
      <vt:lpstr>Partnerstwo nie ma sztywnej struktury, jest grupą organizacji i instytucji, które chcą działać razem, widzą korzyści ze współpracy.  Liderzy poszczególnych instytucji i organizacji lubią się! </vt:lpstr>
      <vt:lpstr>W ramach działań Ełckiego  Lokalnego Partnerstwa znalazły się m.in.:</vt:lpstr>
      <vt:lpstr>Prezentacja programu PowerPoint</vt:lpstr>
      <vt:lpstr>Prezentacja programu PowerPoint</vt:lpstr>
      <vt:lpstr>W ramach działań Ełckiego  Lokalnego Partnerstwa znalazły się m.in.:</vt:lpstr>
      <vt:lpstr>Prezentacja programu PowerPoint</vt:lpstr>
      <vt:lpstr>Prezentacja programu PowerPoint</vt:lpstr>
      <vt:lpstr>W ramach działań Ełckiego  Lokalnego Partnerstwa znalazły się m.in.:</vt:lpstr>
      <vt:lpstr>Prezentacja programu PowerPoint</vt:lpstr>
      <vt:lpstr>Prezentacja programu PowerPoint</vt:lpstr>
      <vt:lpstr>Prezentacja programu PowerPoint</vt:lpstr>
      <vt:lpstr>Prezentacja programu PowerPoint</vt:lpstr>
      <vt:lpstr>Co po zakończeniu projektu?</vt:lpstr>
      <vt:lpstr>Wokół jakich innych spraw skupione są inne partnerstwa? </vt:lpstr>
      <vt:lpstr>Gdzie szukać inspiracji?</vt:lpstr>
      <vt:lpstr>Prezentacja programu PowerPoint</vt:lpstr>
      <vt:lpstr>Dziękujemy za uwagę </vt:lpstr>
    </vt:vector>
  </TitlesOfParts>
  <Manager/>
  <Company>Iwona Olkowicz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zmiana czy nasza zmiana?</dc:title>
  <dc:subject/>
  <dc:creator>Iwona Olkowicz</dc:creator>
  <cp:keywords/>
  <dc:description/>
  <cp:lastModifiedBy>Dell</cp:lastModifiedBy>
  <cp:revision>62</cp:revision>
  <dcterms:created xsi:type="dcterms:W3CDTF">2017-06-27T20:29:54Z</dcterms:created>
  <dcterms:modified xsi:type="dcterms:W3CDTF">2022-10-18T12:09:02Z</dcterms:modified>
  <cp:category/>
</cp:coreProperties>
</file>